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58" r:id="rId7"/>
    <p:sldId id="259" r:id="rId8"/>
    <p:sldId id="260" r:id="rId9"/>
    <p:sldId id="261" r:id="rId10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8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06" autoAdjust="0"/>
  </p:normalViewPr>
  <p:slideViewPr>
    <p:cSldViewPr showGuides="1">
      <p:cViewPr varScale="1">
        <p:scale>
          <a:sx n="111" d="100"/>
          <a:sy n="111" d="100"/>
        </p:scale>
        <p:origin x="534" y="9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E221E-83ED-4F6C-BA5F-3F9E6FDB6953}" type="datetimeFigureOut">
              <a:rPr lang="en-US"/>
              <a:t>3/5/2024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CBEF8-5CDE-472B-839B-B8BB0C88100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53E5F-CE67-483C-A264-F17AC70E9CA2}" type="datetimeFigureOut">
              <a:rPr lang="en-US"/>
              <a:t>3/5/2024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98AFB-CB0D-4DFE-87B9-B4B0D0DE73C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2024 GAP Group Business Meeting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3/5/2024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6475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2024 GAP Group Business Meeting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3/5/2024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809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2024 GAP Group Business Meeting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3/5/2024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24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2024 GAP Group Business Meeting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3/5/2024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915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anchor="b">
            <a:normAutofit/>
          </a:bodyPr>
          <a:lstStyle>
            <a:lvl1pPr algn="l">
              <a:defRPr sz="5400" b="1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2024 GAP Group Business Meeting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3/5/2024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133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2024 GAP Group Business Meeting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3/5/2024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70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2024 GAP Group Business Meeting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3/5/2024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0078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2024 GAP Group Business Meeting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3/5/2024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0715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2024 GAP Group Business Meeting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3/5/2024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153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2024 GAP Group Business Meeting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3/5/2024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171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960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E0FA9E5-6744-4841-888F-9E7CC0C2B7EC}" type="datetimeFigureOut">
              <a:rPr lang="en-US" smtClean="0"/>
              <a:pPr/>
              <a:t>3/5/2024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AEAE4A8-A6E5-453E-B946-FB774B73F4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5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GAP Group Inc</a:t>
            </a:r>
            <a:br>
              <a:rPr lang="en-US" dirty="0"/>
            </a:br>
            <a:r>
              <a:rPr lang="en-US" dirty="0"/>
              <a:t>2024 Business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25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73BB9-C738-5D91-DC54-A9745FE5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2B8C0-FDA5-0B91-760A-2240BD014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Tracy Thomas</a:t>
            </a:r>
          </a:p>
          <a:p>
            <a:pPr lvl="1"/>
            <a:r>
              <a:rPr lang="en-US" dirty="0"/>
              <a:t>DOR – Retired (2019)</a:t>
            </a:r>
          </a:p>
          <a:p>
            <a:pPr lvl="1"/>
            <a:r>
              <a:rPr lang="en-US" dirty="0"/>
              <a:t>Consultant to GAP Group Inc</a:t>
            </a:r>
          </a:p>
          <a:p>
            <a:pPr lvl="1"/>
            <a:r>
              <a:rPr lang="en-US" dirty="0"/>
              <a:t>Analyst for GMASS</a:t>
            </a:r>
          </a:p>
          <a:p>
            <a:pPr lvl="1"/>
            <a:r>
              <a:rPr lang="en-US" dirty="0"/>
              <a:t>Email:</a:t>
            </a:r>
          </a:p>
          <a:p>
            <a:pPr lvl="2"/>
            <a:r>
              <a:rPr lang="en-US" dirty="0"/>
              <a:t>Wingap – </a:t>
            </a:r>
            <a:r>
              <a:rPr lang="en-US" dirty="0" err="1"/>
              <a:t>atthomas</a:t>
            </a:r>
            <a:r>
              <a:rPr lang="en-US" dirty="0"/>
              <a:t> @ wingap.net</a:t>
            </a:r>
          </a:p>
          <a:p>
            <a:pPr lvl="2"/>
            <a:r>
              <a:rPr lang="en-US" dirty="0"/>
              <a:t>GMASS – </a:t>
            </a:r>
            <a:r>
              <a:rPr lang="en-US" dirty="0" err="1"/>
              <a:t>tracy.Thomas</a:t>
            </a:r>
            <a:r>
              <a:rPr lang="en-US" dirty="0"/>
              <a:t> @ gmass.net</a:t>
            </a:r>
          </a:p>
          <a:p>
            <a:pPr lvl="2"/>
            <a:r>
              <a:rPr lang="en-US" dirty="0"/>
              <a:t>GATCS (Wingap for Tax Commissioners) – </a:t>
            </a:r>
            <a:r>
              <a:rPr lang="en-US" dirty="0" err="1"/>
              <a:t>tracy</a:t>
            </a:r>
            <a:r>
              <a:rPr lang="en-US" dirty="0"/>
              <a:t> @ gatcs.net</a:t>
            </a:r>
          </a:p>
          <a:p>
            <a:pPr lvl="1"/>
            <a:r>
              <a:rPr lang="en-US" dirty="0"/>
              <a:t>Phone: 706-834-7924</a:t>
            </a:r>
          </a:p>
        </p:txBody>
      </p:sp>
    </p:spTree>
    <p:extLst>
      <p:ext uri="{BB962C8B-B14F-4D97-AF65-F5344CB8AC3E}">
        <p14:creationId xmlns:p14="http://schemas.microsoft.com/office/powerpoint/2010/main" val="156964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F1F07-765C-19CB-97DD-CFE42E278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Since Last Year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2595F-74B0-1CD8-BDBF-8D5B3D9AF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828800"/>
            <a:ext cx="8686801" cy="4800600"/>
          </a:xfrm>
        </p:spPr>
        <p:txBody>
          <a:bodyPr>
            <a:normAutofit/>
          </a:bodyPr>
          <a:lstStyle/>
          <a:p>
            <a:r>
              <a:rPr lang="en-US" dirty="0"/>
              <a:t>Removed </a:t>
            </a:r>
            <a:r>
              <a:rPr lang="en-US" dirty="0" err="1"/>
              <a:t>WinZIP</a:t>
            </a:r>
            <a:r>
              <a:rPr lang="en-US" dirty="0"/>
              <a:t> dependency</a:t>
            </a:r>
          </a:p>
          <a:p>
            <a:r>
              <a:rPr lang="en-US" dirty="0"/>
              <a:t>Started construction of electronic transmission of: </a:t>
            </a:r>
          </a:p>
          <a:p>
            <a:pPr lvl="1"/>
            <a:r>
              <a:rPr lang="en-US" dirty="0"/>
              <a:t>ACO to TCO</a:t>
            </a:r>
          </a:p>
          <a:p>
            <a:pPr lvl="1"/>
            <a:r>
              <a:rPr lang="en-US" dirty="0"/>
              <a:t>New Owners to TCO</a:t>
            </a:r>
          </a:p>
          <a:p>
            <a:r>
              <a:rPr lang="en-US" dirty="0"/>
              <a:t>New Digest Export for Assessment Notices</a:t>
            </a:r>
          </a:p>
          <a:p>
            <a:pPr lvl="1"/>
            <a:r>
              <a:rPr lang="en-US" dirty="0" err="1"/>
              <a:t>WinGAP</a:t>
            </a:r>
            <a:r>
              <a:rPr lang="en-US" dirty="0"/>
              <a:t> suppresses data rows instead of depending on the print vendor to suppress them – gives us more level of control and assurance of the process</a:t>
            </a:r>
          </a:p>
          <a:p>
            <a:r>
              <a:rPr lang="en-US" dirty="0"/>
              <a:t>FLPA Renewals </a:t>
            </a:r>
          </a:p>
          <a:p>
            <a:r>
              <a:rPr lang="en-US" dirty="0"/>
              <a:t>DOAA BARF Export</a:t>
            </a:r>
          </a:p>
          <a:p>
            <a:r>
              <a:rPr lang="en-US" dirty="0"/>
              <a:t>MH Neighborhood Adjustments (non-prebill)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21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176DE-1C0B-20E1-F67B-518F94089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Third Party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968DA-94B9-D412-02F1-72BBD6090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212" y="1828800"/>
            <a:ext cx="8686801" cy="4800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Reason LLC Export</a:t>
            </a:r>
          </a:p>
          <a:p>
            <a:pPr lvl="1"/>
            <a:r>
              <a:rPr lang="en-US" dirty="0"/>
              <a:t>Electronic Personal Property Reporting Forms </a:t>
            </a:r>
          </a:p>
          <a:p>
            <a:pPr lvl="1"/>
            <a:r>
              <a:rPr lang="en-US" dirty="0"/>
              <a:t>Menu Export</a:t>
            </a:r>
          </a:p>
          <a:p>
            <a:pPr lvl="1"/>
            <a:r>
              <a:rPr lang="en-US" dirty="0"/>
              <a:t>Coming Soon: data-exchange to import key data into Wingap electronically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Tru-Roll</a:t>
            </a:r>
          </a:p>
          <a:p>
            <a:pPr lvl="1"/>
            <a:r>
              <a:rPr lang="en-US" dirty="0"/>
              <a:t>Homestead Audits</a:t>
            </a:r>
          </a:p>
          <a:p>
            <a:pPr lvl="2"/>
            <a:r>
              <a:rPr lang="en-US" dirty="0"/>
              <a:t>ID citizens who may be eligible for HS who are not receiving it</a:t>
            </a:r>
          </a:p>
          <a:p>
            <a:pPr lvl="2"/>
            <a:r>
              <a:rPr lang="en-US" dirty="0"/>
              <a:t>ID citizens who are receiving HS who many not be eligible.</a:t>
            </a:r>
          </a:p>
          <a:p>
            <a:pPr lvl="1"/>
            <a:r>
              <a:rPr lang="en-US" dirty="0"/>
              <a:t>Menu Export </a:t>
            </a:r>
          </a:p>
          <a:p>
            <a:pPr lvl="1"/>
            <a:r>
              <a:rPr lang="en-US" dirty="0"/>
              <a:t>Coming Soon: Automated scheduled export</a:t>
            </a:r>
          </a:p>
          <a:p>
            <a:r>
              <a:rPr lang="en-US" b="1" dirty="0">
                <a:solidFill>
                  <a:srgbClr val="FF0000"/>
                </a:solidFill>
              </a:rPr>
              <a:t>Schneider</a:t>
            </a:r>
          </a:p>
          <a:p>
            <a:pPr lvl="1"/>
            <a:r>
              <a:rPr lang="en-US" dirty="0"/>
              <a:t>Shared COMPER / </a:t>
            </a:r>
            <a:r>
              <a:rPr lang="en-US" dirty="0" err="1"/>
              <a:t>AppraisalEst</a:t>
            </a:r>
            <a:r>
              <a:rPr lang="en-US" dirty="0"/>
              <a:t> (Market Analysis) established queries to ease integrations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60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09562-15BD-6F0C-3360-31C4252AD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Tier2 and Tier3 Backup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106A2-0F9E-AACC-DB05-E03F7C1E2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Tier2</a:t>
            </a:r>
            <a:r>
              <a:rPr lang="en-US" dirty="0"/>
              <a:t> will backup your SQL databases nightly to the cloud </a:t>
            </a:r>
          </a:p>
          <a:p>
            <a:pPr lvl="1"/>
            <a:r>
              <a:rPr lang="en-US" dirty="0"/>
              <a:t>+ $1500 per year</a:t>
            </a:r>
          </a:p>
          <a:p>
            <a:r>
              <a:rPr lang="en-US" b="1" dirty="0">
                <a:solidFill>
                  <a:srgbClr val="FF0000"/>
                </a:solidFill>
              </a:rPr>
              <a:t>Tier3</a:t>
            </a:r>
            <a:r>
              <a:rPr lang="en-US" dirty="0"/>
              <a:t> will also backup your pictures and documents nightly to the cloud </a:t>
            </a:r>
          </a:p>
          <a:p>
            <a:pPr lvl="1"/>
            <a:r>
              <a:rPr lang="en-US" dirty="0"/>
              <a:t>+ $2500 per year</a:t>
            </a:r>
          </a:p>
          <a:p>
            <a:r>
              <a:rPr lang="en-US" dirty="0"/>
              <a:t>You receive (optional) a nightly confirmation email of the backup</a:t>
            </a:r>
          </a:p>
          <a:p>
            <a:r>
              <a:rPr lang="en-US" dirty="0"/>
              <a:t>GGI independently confirms backups daily</a:t>
            </a:r>
          </a:p>
          <a:p>
            <a:r>
              <a:rPr lang="en-US" dirty="0"/>
              <a:t>Year 1 = 27 counties</a:t>
            </a:r>
          </a:p>
        </p:txBody>
      </p:sp>
    </p:spTree>
    <p:extLst>
      <p:ext uri="{BB962C8B-B14F-4D97-AF65-F5344CB8AC3E}">
        <p14:creationId xmlns:p14="http://schemas.microsoft.com/office/powerpoint/2010/main" val="348055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F6F614-E504-7B41-C9AD-6C0ACBFF1A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1FD32A1-ABDA-837D-0ABF-CB22722C43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A screenshot of a video game&#10;&#10;Description automatically generated">
            <a:extLst>
              <a:ext uri="{FF2B5EF4-FFF2-40B4-BE49-F238E27FC236}">
                <a16:creationId xmlns:a16="http://schemas.microsoft.com/office/drawing/2014/main" id="{51DBBECE-3292-7073-B569-CC840C9B0F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012" y="3556664"/>
            <a:ext cx="2421261" cy="1210631"/>
          </a:xfrm>
          <a:prstGeom prst="rect">
            <a:avLst/>
          </a:prstGeom>
        </p:spPr>
      </p:pic>
      <p:pic>
        <p:nvPicPr>
          <p:cNvPr id="9" name="Picture 8" descr="A monkey leaning on a wall&#10;&#10;Description automatically generated">
            <a:extLst>
              <a:ext uri="{FF2B5EF4-FFF2-40B4-BE49-F238E27FC236}">
                <a16:creationId xmlns:a16="http://schemas.microsoft.com/office/drawing/2014/main" id="{42AFD06C-CB08-0046-E257-5CCBD3F685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0612" y="2745554"/>
            <a:ext cx="6018213" cy="4112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149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usiness Contrast 16x9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contrast presentation (widescreen).potx" id="{79BDEE8A-06BD-4498-8DA2-039F108111A7}" vid="{371B0C30-7F71-4EED-A6A3-8F238779D534}"/>
    </a:ext>
  </a:extLst>
</a:theme>
</file>

<file path=ppt/theme/theme2.xml><?xml version="1.0" encoding="utf-8"?>
<a:theme xmlns:a="http://schemas.openxmlformats.org/drawingml/2006/main" name="Office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220E13-D325-4A9E-AA7A-0D1409275EB9}">
  <ds:schemaRefs>
    <ds:schemaRef ds:uri="40262f94-9f35-4ac3-9a90-690165a166b7"/>
    <ds:schemaRef ds:uri="http://www.w3.org/XML/1998/namespace"/>
    <ds:schemaRef ds:uri="http://purl.org/dc/terms/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a4f35948-e619-41b3-aa29-22878b09cfd2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7C80FAF7-F941-4D3E-A3C3-283A61107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contrast presentation (widescreen)</Template>
  <TotalTime>1752</TotalTime>
  <Words>257</Words>
  <Application>Microsoft Office PowerPoint</Application>
  <PresentationFormat>Custom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Franklin Gothic Medium</vt:lpstr>
      <vt:lpstr>Business Contrast 16x9</vt:lpstr>
      <vt:lpstr>GAP Group Inc 2024 Business Meeting</vt:lpstr>
      <vt:lpstr>Presenter</vt:lpstr>
      <vt:lpstr>Since Last Year …</vt:lpstr>
      <vt:lpstr>Third Party Integration</vt:lpstr>
      <vt:lpstr>Tier2 and Tier3 Backup Options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GAP Group Inc 2017 Business Meeting</dc:title>
  <dc:creator>Tracy Thomas</dc:creator>
  <cp:lastModifiedBy>Tracy Thomas</cp:lastModifiedBy>
  <cp:revision>51</cp:revision>
  <dcterms:created xsi:type="dcterms:W3CDTF">2017-02-14T15:59:30Z</dcterms:created>
  <dcterms:modified xsi:type="dcterms:W3CDTF">2024-03-05T11:25:32Z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